
<file path=[Content_Types].xml><?xml version="1.0" encoding="utf-8"?>
<Types xmlns="http://schemas.openxmlformats.org/package/2006/content-types">
  <Override PartName="/ppt/slides/slide3.xml" ContentType="application/vnd.openxmlformats-officedocument.presentationml.slide+xml"/>
  <Override PartName="/ppt/theme/theme3.xml" ContentType="application/vnd.openxmlformats-officedocument.theme+xml"/>
  <Override PartName="/ppt/handoutMasters/handoutMaster1.xml" ContentType="application/vnd.openxmlformats-officedocument.presentationml.handoutMaster+xml"/>
  <Override PartName="/ppt/slideLayouts/slideLayout1.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1.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tableStyles.xml" ContentType="application/vnd.openxmlformats-officedocument.presentationml.tableStyles+xml"/>
  <Override PartName="/docProps/core.xml" ContentType="application/vnd.openxmlformats-package.core-properties+xml"/>
  <Override PartName="/ppt/theme/theme1.xml" ContentType="application/vnd.openxmlformats-officedocument.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4087" r:id="rId1"/>
  </p:sldMasterIdLst>
  <p:notesMasterIdLst>
    <p:notesMasterId r:id="rId5"/>
  </p:notesMasterIdLst>
  <p:handoutMasterIdLst>
    <p:handoutMasterId r:id="rId6"/>
  </p:handoutMasterIdLst>
  <p:sldIdLst>
    <p:sldId id="276" r:id="rId2"/>
    <p:sldId id="277" r:id="rId3"/>
    <p:sldId id="278" r:id="rId4"/>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D3CFFF"/>
    <a:srgbClr val="737DFF"/>
    <a:srgbClr val="1E1FFF"/>
    <a:srgbClr val="C6C0FF"/>
    <a:srgbClr val="FEFF7D"/>
    <a:srgbClr val="FF6FCF"/>
    <a:srgbClr val="FFFFCC"/>
    <a:srgbClr val="FF9999"/>
    <a:srgbClr val="CCFFFF"/>
    <a:srgbClr val="00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95" d="100"/>
          <a:sy n="95" d="100"/>
        </p:scale>
        <p:origin x="-1032" y="-344"/>
      </p:cViewPr>
      <p:guideLst>
        <p:guide orient="horz" pos="2160"/>
        <p:guide pos="2880"/>
      </p:guideLst>
    </p:cSldViewPr>
  </p:slideViewPr>
  <p:outlineViewPr>
    <p:cViewPr>
      <p:scale>
        <a:sx n="33" d="100"/>
        <a:sy n="33" d="100"/>
      </p:scale>
      <p:origin x="0" y="3185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174" y="-84"/>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2309" tIns="46154" rIns="92309" bIns="46154"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27475" y="0"/>
            <a:ext cx="3005138" cy="460375"/>
          </a:xfrm>
          <a:prstGeom prst="rect">
            <a:avLst/>
          </a:prstGeom>
        </p:spPr>
        <p:txBody>
          <a:bodyPr vert="horz" wrap="square" lIns="92309" tIns="46154" rIns="92309" bIns="46154" numCol="1" anchor="t" anchorCtr="0" compatLnSpc="1">
            <a:prstTxWarp prst="textNoShape">
              <a:avLst/>
            </a:prstTxWarp>
          </a:bodyPr>
          <a:lstStyle>
            <a:lvl1pPr algn="r">
              <a:defRPr sz="1200">
                <a:latin typeface="Calibri" pitchFamily="34" charset="0"/>
              </a:defRPr>
            </a:lvl1pPr>
          </a:lstStyle>
          <a:p>
            <a:fld id="{6A4F063E-6811-4E76-B5A3-99EC45582830}" type="datetime1">
              <a:rPr lang="en-US"/>
              <a:pPr/>
              <a:t>8/27/12</a:t>
            </a:fld>
            <a:endParaRPr lang="en-US"/>
          </a:p>
        </p:txBody>
      </p:sp>
      <p:sp>
        <p:nvSpPr>
          <p:cNvPr id="4" name="Footer Placeholder 3"/>
          <p:cNvSpPr>
            <a:spLocks noGrp="1"/>
          </p:cNvSpPr>
          <p:nvPr>
            <p:ph type="ftr" sz="quarter" idx="2"/>
          </p:nvPr>
        </p:nvSpPr>
        <p:spPr>
          <a:xfrm>
            <a:off x="0" y="8758238"/>
            <a:ext cx="3005138" cy="460375"/>
          </a:xfrm>
          <a:prstGeom prst="rect">
            <a:avLst/>
          </a:prstGeom>
        </p:spPr>
        <p:txBody>
          <a:bodyPr vert="horz" lIns="92309" tIns="46154" rIns="92309" bIns="46154"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27475" y="8758238"/>
            <a:ext cx="3005138" cy="460375"/>
          </a:xfrm>
          <a:prstGeom prst="rect">
            <a:avLst/>
          </a:prstGeom>
        </p:spPr>
        <p:txBody>
          <a:bodyPr vert="horz" wrap="square" lIns="92309" tIns="46154" rIns="92309" bIns="46154" numCol="1" anchor="b" anchorCtr="0" compatLnSpc="1">
            <a:prstTxWarp prst="textNoShape">
              <a:avLst/>
            </a:prstTxWarp>
          </a:bodyPr>
          <a:lstStyle>
            <a:lvl1pPr algn="r">
              <a:defRPr sz="1200">
                <a:latin typeface="Calibri" pitchFamily="34" charset="0"/>
              </a:defRPr>
            </a:lvl1pPr>
          </a:lstStyle>
          <a:p>
            <a:fld id="{71DF0AAC-B0BD-4022-B7D9-C2A7F65C8EC6}"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2309" tIns="46154" rIns="92309" bIns="46154"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27475" y="0"/>
            <a:ext cx="3005138" cy="460375"/>
          </a:xfrm>
          <a:prstGeom prst="rect">
            <a:avLst/>
          </a:prstGeom>
        </p:spPr>
        <p:txBody>
          <a:bodyPr vert="horz" wrap="square" lIns="92309" tIns="46154" rIns="92309" bIns="46154" numCol="1" anchor="t" anchorCtr="0" compatLnSpc="1">
            <a:prstTxWarp prst="textNoShape">
              <a:avLst/>
            </a:prstTxWarp>
          </a:bodyPr>
          <a:lstStyle>
            <a:lvl1pPr algn="r">
              <a:defRPr sz="1200">
                <a:latin typeface="Calibri" pitchFamily="34" charset="0"/>
              </a:defRPr>
            </a:lvl1pPr>
          </a:lstStyle>
          <a:p>
            <a:fld id="{A3E99117-3F4A-461D-AB74-0C368CC1CA1C}" type="datetime1">
              <a:rPr lang="en-US"/>
              <a:pPr/>
              <a:t>8/27/12</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pPr lvl="0"/>
            <a:endParaRPr lang="en-US" noProof="0" smtClean="0"/>
          </a:p>
        </p:txBody>
      </p:sp>
      <p:sp>
        <p:nvSpPr>
          <p:cNvPr id="5" name="Notes Placeholder 4"/>
          <p:cNvSpPr>
            <a:spLocks noGrp="1"/>
          </p:cNvSpPr>
          <p:nvPr>
            <p:ph type="body" sz="quarter" idx="3"/>
          </p:nvPr>
        </p:nvSpPr>
        <p:spPr>
          <a:xfrm>
            <a:off x="693738" y="4379913"/>
            <a:ext cx="5546725" cy="4148137"/>
          </a:xfrm>
          <a:prstGeom prst="rect">
            <a:avLst/>
          </a:prstGeom>
        </p:spPr>
        <p:txBody>
          <a:bodyPr vert="horz" lIns="92309" tIns="46154" rIns="92309" bIns="4615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58238"/>
            <a:ext cx="3005138" cy="460375"/>
          </a:xfrm>
          <a:prstGeom prst="rect">
            <a:avLst/>
          </a:prstGeom>
        </p:spPr>
        <p:txBody>
          <a:bodyPr vert="horz" lIns="92309" tIns="46154" rIns="92309" bIns="46154"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27475" y="8758238"/>
            <a:ext cx="3005138" cy="460375"/>
          </a:xfrm>
          <a:prstGeom prst="rect">
            <a:avLst/>
          </a:prstGeom>
        </p:spPr>
        <p:txBody>
          <a:bodyPr vert="horz" wrap="square" lIns="92309" tIns="46154" rIns="92309" bIns="46154" numCol="1" anchor="b" anchorCtr="0" compatLnSpc="1">
            <a:prstTxWarp prst="textNoShape">
              <a:avLst/>
            </a:prstTxWarp>
          </a:bodyPr>
          <a:lstStyle>
            <a:lvl1pPr algn="r">
              <a:defRPr sz="1200">
                <a:latin typeface="Calibri" pitchFamily="34" charset="0"/>
              </a:defRPr>
            </a:lvl1pPr>
          </a:lstStyle>
          <a:p>
            <a:fld id="{4D5D4099-1B77-460D-992F-AF9D3F7A07F5}"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a:cs typeface="ＭＳ Ｐゴシック"/>
      </a:defRPr>
    </a:lvl1pPr>
    <a:lvl2pPr marL="457200" algn="l" rtl="0" eaLnBrk="0" fontAlgn="base" hangingPunct="0">
      <a:spcBef>
        <a:spcPct val="30000"/>
      </a:spcBef>
      <a:spcAft>
        <a:spcPct val="0"/>
      </a:spcAft>
      <a:defRPr sz="1200" kern="1200">
        <a:solidFill>
          <a:schemeClr val="tx1"/>
        </a:solidFill>
        <a:latin typeface="+mn-lt"/>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mn-lt"/>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mn-lt"/>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mn-lt"/>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a:xfrm>
            <a:off x="1524000" y="2309010"/>
            <a:ext cx="6096000" cy="584776"/>
          </a:xfrm>
          <a:prstGeom prst="rect">
            <a:avLst/>
          </a:prstGeom>
        </p:spPr>
        <p:txBody>
          <a:bodyPr vert="horz" wrap="square">
            <a:spAutoFit/>
          </a:bodyPr>
          <a:lstStyle>
            <a:lvl1pPr>
              <a:defRPr sz="3200" b="1">
                <a:latin typeface="Arial"/>
                <a:cs typeface="Arial"/>
              </a:defRPr>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2712244" y="3274786"/>
            <a:ext cx="3719512" cy="425758"/>
          </a:xfrm>
          <a:prstGeom prst="rect">
            <a:avLst/>
          </a:prstGeom>
        </p:spPr>
        <p:txBody>
          <a:bodyPr vert="horz">
            <a:spAutoFit/>
          </a:bodyPr>
          <a:lstStyle>
            <a:lvl1pPr marL="0" indent="0" algn="ctr">
              <a:lnSpc>
                <a:spcPct val="110000"/>
              </a:lnSpc>
              <a:spcBef>
                <a:spcPts val="0"/>
              </a:spcBef>
              <a:buNone/>
              <a:defRPr sz="2000">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endParaRPr lang="en-US" dirty="0"/>
          </a:p>
        </p:txBody>
      </p:sp>
      <p:sp>
        <p:nvSpPr>
          <p:cNvPr id="8" name="Text Placeholder 6"/>
          <p:cNvSpPr>
            <a:spLocks noGrp="1"/>
          </p:cNvSpPr>
          <p:nvPr>
            <p:ph type="body" sz="quarter" idx="11"/>
          </p:nvPr>
        </p:nvSpPr>
        <p:spPr>
          <a:xfrm>
            <a:off x="2712244" y="5461001"/>
            <a:ext cx="3719512" cy="392415"/>
          </a:xfrm>
          <a:prstGeom prst="rect">
            <a:avLst/>
          </a:prstGeom>
        </p:spPr>
        <p:txBody>
          <a:bodyPr vert="horz">
            <a:spAutoFit/>
          </a:bodyPr>
          <a:lstStyle>
            <a:lvl1pPr marL="0" indent="0" algn="ctr">
              <a:lnSpc>
                <a:spcPct val="110000"/>
              </a:lnSpc>
              <a:spcBef>
                <a:spcPts val="0"/>
              </a:spcBef>
              <a:buNone/>
              <a:defRPr sz="1800" b="1">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2_Custom Layout">
    <p:spTree>
      <p:nvGrpSpPr>
        <p:cNvPr id="1" name=""/>
        <p:cNvGrpSpPr/>
        <p:nvPr/>
      </p:nvGrpSpPr>
      <p:grpSpPr>
        <a:xfrm>
          <a:off x="0" y="0"/>
          <a:ext cx="0" cy="0"/>
          <a:chOff x="0" y="0"/>
          <a:chExt cx="0" cy="0"/>
        </a:xfrm>
      </p:grpSpPr>
      <p:sp>
        <p:nvSpPr>
          <p:cNvPr id="15" name="Rectangle 14"/>
          <p:cNvSpPr/>
          <p:nvPr userDrawn="1"/>
        </p:nvSpPr>
        <p:spPr>
          <a:xfrm>
            <a:off x="304800" y="6553200"/>
            <a:ext cx="8229600" cy="91440"/>
          </a:xfrm>
          <a:prstGeom prst="rect">
            <a:avLst/>
          </a:prstGeom>
          <a:gradFill>
            <a:gsLst>
              <a:gs pos="0">
                <a:srgbClr val="D3CFFF"/>
              </a:gs>
              <a:gs pos="100000">
                <a:srgbClr val="737DFF"/>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5"/>
          <p:cNvSpPr>
            <a:spLocks noGrp="1"/>
          </p:cNvSpPr>
          <p:nvPr>
            <p:ph type="title" hasCustomPrompt="1"/>
          </p:nvPr>
        </p:nvSpPr>
        <p:spPr>
          <a:xfrm>
            <a:off x="457200" y="71112"/>
            <a:ext cx="8229600" cy="614687"/>
          </a:xfrm>
          <a:prstGeom prst="rect">
            <a:avLst/>
          </a:prstGeom>
        </p:spPr>
        <p:txBody>
          <a:bodyPr anchor="ctr" anchorCtr="0">
            <a:noAutofit/>
          </a:bodyPr>
          <a:lstStyle>
            <a:lvl1pPr>
              <a:defRPr sz="2000" b="1">
                <a:latin typeface="Arial"/>
                <a:cs typeface="Arial"/>
              </a:defRPr>
            </a:lvl1pPr>
          </a:lstStyle>
          <a:p>
            <a:r>
              <a:rPr lang="en-US" dirty="0" smtClean="0"/>
              <a:t>Click to edit</a:t>
            </a:r>
            <a:br>
              <a:rPr lang="en-US" dirty="0" smtClean="0"/>
            </a:br>
            <a:r>
              <a:rPr lang="en-US" dirty="0" smtClean="0"/>
              <a:t>Master title style</a:t>
            </a:r>
            <a:endParaRPr lang="en-US" dirty="0"/>
          </a:p>
        </p:txBody>
      </p:sp>
      <p:cxnSp>
        <p:nvCxnSpPr>
          <p:cNvPr id="8" name="Straight Connector 7"/>
          <p:cNvCxnSpPr/>
          <p:nvPr userDrawn="1"/>
        </p:nvCxnSpPr>
        <p:spPr>
          <a:xfrm>
            <a:off x="136071" y="685799"/>
            <a:ext cx="8779329" cy="1"/>
          </a:xfrm>
          <a:prstGeom prst="line">
            <a:avLst/>
          </a:prstGeom>
          <a:ln w="41275">
            <a:gradFill flip="none" rotWithShape="1">
              <a:gsLst>
                <a:gs pos="0">
                  <a:srgbClr val="D3CFFF"/>
                </a:gs>
                <a:gs pos="100000">
                  <a:srgbClr val="737DFF"/>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13" name="Slide Number Placeholder 12"/>
          <p:cNvSpPr>
            <a:spLocks noGrp="1"/>
          </p:cNvSpPr>
          <p:nvPr>
            <p:ph type="sldNum" sz="quarter" idx="11"/>
          </p:nvPr>
        </p:nvSpPr>
        <p:spPr>
          <a:xfrm>
            <a:off x="8569158" y="6438231"/>
            <a:ext cx="406324" cy="263389"/>
          </a:xfrm>
          <a:prstGeom prst="rect">
            <a:avLst/>
          </a:prstGeom>
        </p:spPr>
        <p:txBody>
          <a:bodyPr wrap="none" anchor="ctr" anchorCtr="0"/>
          <a:lstStyle>
            <a:lvl1pPr algn="ctr">
              <a:defRPr sz="1800" b="1">
                <a:solidFill>
                  <a:schemeClr val="tx1"/>
                </a:solidFill>
                <a:latin typeface="Arial"/>
                <a:cs typeface="Arial"/>
              </a:defRPr>
            </a:lvl1pPr>
          </a:lstStyle>
          <a:p>
            <a:fld id="{34853A94-6A2E-B849-AD03-223A808544FE}" type="slidenum">
              <a:rPr lang="en-US" smtClean="0"/>
              <a:pPr/>
              <a:t>‹#›</a:t>
            </a:fld>
            <a:endParaRPr lang="en-US"/>
          </a:p>
        </p:txBody>
      </p:sp>
      <p:sp>
        <p:nvSpPr>
          <p:cNvPr id="14" name="Footer Placeholder 13"/>
          <p:cNvSpPr>
            <a:spLocks noGrp="1"/>
          </p:cNvSpPr>
          <p:nvPr>
            <p:ph type="ftr" sz="quarter" idx="12"/>
          </p:nvPr>
        </p:nvSpPr>
        <p:spPr>
          <a:xfrm>
            <a:off x="2333019" y="6472306"/>
            <a:ext cx="3116436" cy="218708"/>
          </a:xfrm>
          <a:prstGeom prst="rect">
            <a:avLst/>
          </a:prstGeom>
          <a:solidFill>
            <a:schemeClr val="bg1"/>
          </a:solidFill>
        </p:spPr>
        <p:txBody>
          <a:bodyPr/>
          <a:lstStyle>
            <a:lvl1pPr algn="ctr">
              <a:defRPr sz="1000">
                <a:solidFill>
                  <a:srgbClr val="737DFF"/>
                </a:solidFill>
                <a:latin typeface="Arial"/>
                <a:cs typeface="Arial"/>
              </a:defRPr>
            </a:lvl1pPr>
          </a:lstStyle>
          <a:p>
            <a:r>
              <a:rPr lang="en-US" smtClean="0"/>
              <a:t>TOFE-2012 Town Meeting / 27 August 2012</a:t>
            </a:r>
            <a:endParaRPr lang="en-US" dirty="0" smtClean="0"/>
          </a:p>
        </p:txBody>
      </p:sp>
      <p:sp>
        <p:nvSpPr>
          <p:cNvPr id="16" name="Content Placeholder 15"/>
          <p:cNvSpPr>
            <a:spLocks noGrp="1"/>
          </p:cNvSpPr>
          <p:nvPr>
            <p:ph sz="quarter" idx="13"/>
          </p:nvPr>
        </p:nvSpPr>
        <p:spPr>
          <a:xfrm>
            <a:off x="339725" y="685800"/>
            <a:ext cx="8524875" cy="5656263"/>
          </a:xfrm>
          <a:prstGeom prst="rect">
            <a:avLst/>
          </a:prstGeom>
        </p:spPr>
        <p:txBody>
          <a:bodyPr>
            <a:normAutofit/>
          </a:bodyPr>
          <a:lstStyle>
            <a:lvl1pPr marL="228600" indent="-228600">
              <a:defRPr sz="3200">
                <a:latin typeface="Arial"/>
                <a:cs typeface="Arial"/>
              </a:defRPr>
            </a:lvl1pPr>
            <a:lvl2pPr marL="512763" indent="-228600">
              <a:defRPr sz="2800">
                <a:latin typeface="Arial"/>
                <a:cs typeface="Arial"/>
              </a:defRPr>
            </a:lvl2pPr>
            <a:lvl3pPr marL="741363" indent="-228600">
              <a:buFont typeface="Courier New"/>
              <a:buChar char="o"/>
              <a:defRPr sz="2400">
                <a:latin typeface="Arial"/>
                <a:cs typeface="Arial"/>
              </a:defRPr>
            </a:lvl3pPr>
            <a:lvl4pPr>
              <a:defRPr sz="1200">
                <a:latin typeface="Arial"/>
                <a:cs typeface="Arial"/>
              </a:defRPr>
            </a:lvl4pPr>
            <a:lvl5pPr>
              <a:defRPr sz="120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
        <p:nvSpPr>
          <p:cNvPr id="17" name="Rectangle 16"/>
          <p:cNvSpPr/>
          <p:nvPr userDrawn="1"/>
        </p:nvSpPr>
        <p:spPr>
          <a:xfrm rot="5400000" flipV="1">
            <a:off x="5974080" y="3230880"/>
            <a:ext cx="5943600" cy="91440"/>
          </a:xfrm>
          <a:prstGeom prst="rect">
            <a:avLst/>
          </a:prstGeom>
          <a:gradFill>
            <a:gsLst>
              <a:gs pos="0">
                <a:srgbClr val="D3CFFF"/>
              </a:gs>
              <a:gs pos="100000">
                <a:srgbClr val="737DFF"/>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088" r:id="rId1"/>
    <p:sldLayoutId id="2147484089" r:id="rId2"/>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0"/>
            <a:ext cx="8229600" cy="1403461"/>
          </a:xfrm>
        </p:spPr>
        <p:txBody>
          <a:bodyPr wrap="square">
            <a:spAutoFit/>
          </a:bodyPr>
          <a:lstStyle/>
          <a:p>
            <a:pPr>
              <a:lnSpc>
                <a:spcPct val="120000"/>
              </a:lnSpc>
            </a:pPr>
            <a:r>
              <a:rPr lang="en-US" sz="3600" dirty="0" smtClean="0">
                <a:solidFill>
                  <a:srgbClr val="1E1FFF"/>
                </a:solidFill>
              </a:rPr>
              <a:t>From ITER to DEMO – Technology Towards Fusion Power</a:t>
            </a:r>
            <a:endParaRPr lang="en-US" sz="3600" dirty="0">
              <a:solidFill>
                <a:srgbClr val="1E1FFF"/>
              </a:solidFill>
            </a:endParaRPr>
          </a:p>
        </p:txBody>
      </p:sp>
      <p:sp>
        <p:nvSpPr>
          <p:cNvPr id="6" name="Text Placeholder 5"/>
          <p:cNvSpPr>
            <a:spLocks noGrp="1"/>
          </p:cNvSpPr>
          <p:nvPr>
            <p:ph type="body" sz="quarter" idx="10"/>
          </p:nvPr>
        </p:nvSpPr>
        <p:spPr>
          <a:xfrm>
            <a:off x="2667000" y="3581400"/>
            <a:ext cx="3719512" cy="559127"/>
          </a:xfrm>
        </p:spPr>
        <p:txBody>
          <a:bodyPr/>
          <a:lstStyle/>
          <a:p>
            <a:r>
              <a:rPr lang="en-US" sz="2800" b="1" smtClean="0"/>
              <a:t>Town Hall Meeting</a:t>
            </a:r>
            <a:endParaRPr lang="en-US" sz="2800" b="1" dirty="0"/>
          </a:p>
        </p:txBody>
      </p:sp>
      <p:sp>
        <p:nvSpPr>
          <p:cNvPr id="10" name="Text Placeholder 9"/>
          <p:cNvSpPr>
            <a:spLocks noGrp="1"/>
          </p:cNvSpPr>
          <p:nvPr>
            <p:ph type="body" sz="quarter" idx="11"/>
          </p:nvPr>
        </p:nvSpPr>
        <p:spPr>
          <a:xfrm>
            <a:off x="595312" y="4876800"/>
            <a:ext cx="8015288" cy="1306511"/>
          </a:xfrm>
        </p:spPr>
        <p:txBody>
          <a:bodyPr/>
          <a:lstStyle/>
          <a:p>
            <a:r>
              <a:rPr lang="en-US" dirty="0" smtClean="0">
                <a:solidFill>
                  <a:srgbClr val="1E1FFF"/>
                </a:solidFill>
              </a:rPr>
              <a:t>20th ANS Topical Meeting on the Technology of Fusion Energy</a:t>
            </a:r>
          </a:p>
          <a:p>
            <a:r>
              <a:rPr lang="en-US" dirty="0" smtClean="0">
                <a:solidFill>
                  <a:srgbClr val="1E1FFF"/>
                </a:solidFill>
              </a:rPr>
              <a:t>Nashville, TN  U.S.A.</a:t>
            </a:r>
          </a:p>
          <a:p>
            <a:r>
              <a:rPr lang="en-US" dirty="0" smtClean="0"/>
              <a:t>Hutton Hotel – Vista Ballroom</a:t>
            </a:r>
          </a:p>
          <a:p>
            <a:r>
              <a:rPr lang="en-US" dirty="0" smtClean="0"/>
              <a:t>27 August 2012  –  6:30 – 8:30 p.m.</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4853A94-6A2E-B849-AD03-223A808544FE}" type="slidenum">
              <a:rPr lang="en-US" smtClean="0"/>
              <a:pPr/>
              <a:t>2</a:t>
            </a:fld>
            <a:endParaRPr lang="en-US"/>
          </a:p>
        </p:txBody>
      </p:sp>
      <p:sp>
        <p:nvSpPr>
          <p:cNvPr id="10" name="Content Placeholder 9"/>
          <p:cNvSpPr>
            <a:spLocks noGrp="1"/>
          </p:cNvSpPr>
          <p:nvPr>
            <p:ph sz="quarter" idx="13"/>
          </p:nvPr>
        </p:nvSpPr>
        <p:spPr>
          <a:xfrm>
            <a:off x="339725" y="685801"/>
            <a:ext cx="8524875" cy="5530516"/>
          </a:xfrm>
        </p:spPr>
        <p:txBody>
          <a:bodyPr>
            <a:normAutofit fontScale="70000" lnSpcReduction="20000"/>
          </a:bodyPr>
          <a:lstStyle/>
          <a:p>
            <a:pPr marL="0" indent="0">
              <a:lnSpc>
                <a:spcPct val="125000"/>
              </a:lnSpc>
              <a:spcBef>
                <a:spcPts val="0"/>
              </a:spcBef>
              <a:spcAft>
                <a:spcPts val="1400"/>
              </a:spcAft>
              <a:buNone/>
            </a:pPr>
            <a:r>
              <a:rPr lang="en-US" b="1" dirty="0" smtClean="0">
                <a:solidFill>
                  <a:srgbClr val="1E1FFF"/>
                </a:solidFill>
              </a:rPr>
              <a:t>Context: Increasing worldwide emphasis on fusion technology and on planning for DEMO programs. </a:t>
            </a:r>
          </a:p>
          <a:p>
            <a:pPr>
              <a:lnSpc>
                <a:spcPct val="125000"/>
              </a:lnSpc>
              <a:spcBef>
                <a:spcPts val="0"/>
              </a:spcBef>
              <a:spcAft>
                <a:spcPts val="1400"/>
              </a:spcAft>
              <a:buNone/>
            </a:pPr>
            <a:r>
              <a:rPr lang="en-US" b="1" dirty="0" smtClean="0"/>
              <a:t>Challenging questions for fusion researchers:</a:t>
            </a:r>
          </a:p>
          <a:p>
            <a:pPr>
              <a:lnSpc>
                <a:spcPct val="125000"/>
              </a:lnSpc>
              <a:spcBef>
                <a:spcPts val="0"/>
              </a:spcBef>
              <a:spcAft>
                <a:spcPts val="1400"/>
              </a:spcAft>
            </a:pPr>
            <a:r>
              <a:rPr lang="en-US" dirty="0" smtClean="0"/>
              <a:t>What are the roles for large, integrated fusion nuclear facilities vs. specialized facilities (both non-nuclear and nuclear) for materials and technology development?</a:t>
            </a:r>
          </a:p>
          <a:p>
            <a:pPr>
              <a:lnSpc>
                <a:spcPct val="125000"/>
              </a:lnSpc>
              <a:spcBef>
                <a:spcPts val="0"/>
              </a:spcBef>
              <a:spcAft>
                <a:spcPts val="1400"/>
              </a:spcAft>
            </a:pPr>
            <a:r>
              <a:rPr lang="en-US" dirty="0" smtClean="0"/>
              <a:t>How can we maximize the benefits from ITER?</a:t>
            </a:r>
          </a:p>
          <a:p>
            <a:pPr>
              <a:lnSpc>
                <a:spcPct val="125000"/>
              </a:lnSpc>
              <a:spcBef>
                <a:spcPts val="0"/>
              </a:spcBef>
              <a:spcAft>
                <a:spcPts val="1400"/>
              </a:spcAft>
            </a:pPr>
            <a:r>
              <a:rPr lang="en-US" dirty="0" smtClean="0"/>
              <a:t>What are the major steps in the roadmap to DEMO, and what are the risks associated with various sequencing logics (e.g., FNSF in parallel with ITER vs. in series?  IFMIF when?)</a:t>
            </a:r>
          </a:p>
          <a:p>
            <a:pPr>
              <a:lnSpc>
                <a:spcPct val="125000"/>
              </a:lnSpc>
              <a:spcBef>
                <a:spcPts val="0"/>
              </a:spcBef>
              <a:spcAft>
                <a:spcPts val="1400"/>
              </a:spcAft>
            </a:pPr>
            <a:r>
              <a:rPr lang="en-US" dirty="0" smtClean="0"/>
              <a:t>What is the role of international collaboration in developing fusion materials, technology, next steps, and DEMO?</a:t>
            </a:r>
            <a:endParaRPr lang="en-US" dirty="0"/>
          </a:p>
        </p:txBody>
      </p:sp>
      <p:sp>
        <p:nvSpPr>
          <p:cNvPr id="11" name="Title 10"/>
          <p:cNvSpPr>
            <a:spLocks noGrp="1"/>
          </p:cNvSpPr>
          <p:nvPr>
            <p:ph type="title"/>
          </p:nvPr>
        </p:nvSpPr>
        <p:spPr/>
        <p:txBody>
          <a:bodyPr/>
          <a:lstStyle/>
          <a:p>
            <a:r>
              <a:rPr lang="en-US" sz="3200" smtClean="0"/>
              <a:t>Issues for Discussion</a:t>
            </a:r>
            <a:endParaRPr lang="en-US" sz="3200" dirty="0"/>
          </a:p>
        </p:txBody>
      </p:sp>
      <p:sp>
        <p:nvSpPr>
          <p:cNvPr id="12" name="Footer Placeholder 11"/>
          <p:cNvSpPr>
            <a:spLocks noGrp="1"/>
          </p:cNvSpPr>
          <p:nvPr>
            <p:ph type="ftr" sz="quarter" idx="12"/>
          </p:nvPr>
        </p:nvSpPr>
        <p:spPr/>
        <p:txBody>
          <a:bodyPr/>
          <a:lstStyle/>
          <a:p>
            <a:r>
              <a:rPr lang="en-US" smtClean="0"/>
              <a:t>TOFE-2012 Town Meeting / 27 August 2012</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Agenda</a:t>
            </a:r>
            <a:endParaRPr lang="en-US" sz="3600" dirty="0"/>
          </a:p>
        </p:txBody>
      </p:sp>
      <p:sp>
        <p:nvSpPr>
          <p:cNvPr id="3" name="Slide Number Placeholder 2"/>
          <p:cNvSpPr>
            <a:spLocks noGrp="1"/>
          </p:cNvSpPr>
          <p:nvPr>
            <p:ph type="sldNum" sz="quarter" idx="11"/>
          </p:nvPr>
        </p:nvSpPr>
        <p:spPr/>
        <p:txBody>
          <a:bodyPr/>
          <a:lstStyle/>
          <a:p>
            <a:fld id="{34853A94-6A2E-B849-AD03-223A808544FE}" type="slidenum">
              <a:rPr lang="en-US" smtClean="0"/>
              <a:pPr/>
              <a:t>3</a:t>
            </a:fld>
            <a:endParaRPr lang="en-US"/>
          </a:p>
        </p:txBody>
      </p:sp>
      <p:sp>
        <p:nvSpPr>
          <p:cNvPr id="4" name="Footer Placeholder 3"/>
          <p:cNvSpPr>
            <a:spLocks noGrp="1"/>
          </p:cNvSpPr>
          <p:nvPr>
            <p:ph type="ftr" sz="quarter" idx="12"/>
          </p:nvPr>
        </p:nvSpPr>
        <p:spPr/>
        <p:txBody>
          <a:bodyPr/>
          <a:lstStyle/>
          <a:p>
            <a:r>
              <a:rPr lang="en-US" smtClean="0"/>
              <a:t>TOFE-2012 Town Meeting / 27 August 2012</a:t>
            </a:r>
            <a:endParaRPr lang="en-US" dirty="0" smtClean="0"/>
          </a:p>
        </p:txBody>
      </p:sp>
      <p:sp>
        <p:nvSpPr>
          <p:cNvPr id="5" name="Content Placeholder 4"/>
          <p:cNvSpPr>
            <a:spLocks noGrp="1"/>
          </p:cNvSpPr>
          <p:nvPr>
            <p:ph sz="quarter" idx="13"/>
          </p:nvPr>
        </p:nvSpPr>
        <p:spPr/>
        <p:txBody>
          <a:bodyPr>
            <a:normAutofit/>
          </a:bodyPr>
          <a:lstStyle/>
          <a:p>
            <a:pPr marL="514350" indent="-514350">
              <a:lnSpc>
                <a:spcPct val="110000"/>
              </a:lnSpc>
              <a:spcBef>
                <a:spcPts val="0"/>
              </a:spcBef>
              <a:spcAft>
                <a:spcPts val="600"/>
              </a:spcAft>
              <a:buAutoNum type="arabicPeriod"/>
            </a:pPr>
            <a:r>
              <a:rPr lang="en-US" b="1" dirty="0" smtClean="0">
                <a:solidFill>
                  <a:srgbClr val="1E1FFF"/>
                </a:solidFill>
              </a:rPr>
              <a:t>Panelists’ comments</a:t>
            </a:r>
          </a:p>
          <a:p>
            <a:pPr marL="508000" indent="-508000">
              <a:lnSpc>
                <a:spcPct val="110000"/>
              </a:lnSpc>
              <a:spcBef>
                <a:spcPts val="0"/>
              </a:spcBef>
              <a:spcAft>
                <a:spcPts val="600"/>
              </a:spcAft>
              <a:buNone/>
            </a:pPr>
            <a:r>
              <a:rPr lang="en-US" sz="2400" b="1" dirty="0" smtClean="0">
                <a:solidFill>
                  <a:srgbClr val="1E1FFF"/>
                </a:solidFill>
              </a:rPr>
              <a:t>	</a:t>
            </a:r>
            <a:r>
              <a:rPr lang="en-US" sz="2400" dirty="0" smtClean="0">
                <a:solidFill>
                  <a:srgbClr val="1E1FFF"/>
                </a:solidFill>
              </a:rPr>
              <a:t>(10 min. each, incl. brief follow-up Q&amp;A)</a:t>
            </a:r>
          </a:p>
          <a:p>
            <a:pPr marL="508000" indent="-280988">
              <a:lnSpc>
                <a:spcPct val="110000"/>
              </a:lnSpc>
              <a:spcBef>
                <a:spcPts val="0"/>
              </a:spcBef>
              <a:spcAft>
                <a:spcPts val="600"/>
              </a:spcAft>
            </a:pPr>
            <a:r>
              <a:rPr lang="en-US" sz="2400" dirty="0" smtClean="0"/>
              <a:t>Stan </a:t>
            </a:r>
            <a:r>
              <a:rPr lang="en-US" sz="2400" dirty="0" err="1" smtClean="0"/>
              <a:t>Milora</a:t>
            </a:r>
            <a:r>
              <a:rPr lang="en-US" sz="2400" dirty="0" smtClean="0"/>
              <a:t> (ORNL, U.S. Technology VNL Director)</a:t>
            </a:r>
          </a:p>
          <a:p>
            <a:pPr marL="508000" indent="-280988">
              <a:lnSpc>
                <a:spcPct val="110000"/>
              </a:lnSpc>
              <a:spcBef>
                <a:spcPts val="0"/>
              </a:spcBef>
              <a:spcAft>
                <a:spcPts val="600"/>
              </a:spcAft>
            </a:pPr>
            <a:r>
              <a:rPr lang="en-US" sz="2400" dirty="0" smtClean="0"/>
              <a:t>Tom Todd  (CCFE, EU Technology Perspective)</a:t>
            </a:r>
          </a:p>
          <a:p>
            <a:pPr marL="508000" indent="-280988">
              <a:lnSpc>
                <a:spcPct val="110000"/>
              </a:lnSpc>
              <a:spcBef>
                <a:spcPts val="0"/>
              </a:spcBef>
              <a:spcAft>
                <a:spcPts val="600"/>
              </a:spcAft>
            </a:pPr>
            <a:r>
              <a:rPr lang="en-US" sz="2400" dirty="0" err="1" smtClean="0"/>
              <a:t>Farrokh</a:t>
            </a:r>
            <a:r>
              <a:rPr lang="en-US" sz="2400" dirty="0" smtClean="0"/>
              <a:t> </a:t>
            </a:r>
            <a:r>
              <a:rPr lang="en-US" sz="2400" dirty="0" err="1" smtClean="0"/>
              <a:t>Najmabadi</a:t>
            </a:r>
            <a:r>
              <a:rPr lang="en-US" sz="2400" dirty="0" smtClean="0"/>
              <a:t>  (UCSD, ARIES Director)</a:t>
            </a:r>
          </a:p>
          <a:p>
            <a:pPr marL="508000" indent="-280988">
              <a:lnSpc>
                <a:spcPct val="110000"/>
              </a:lnSpc>
              <a:spcBef>
                <a:spcPts val="0"/>
              </a:spcBef>
              <a:spcAft>
                <a:spcPts val="600"/>
              </a:spcAft>
            </a:pPr>
            <a:r>
              <a:rPr lang="en-US" sz="2400" dirty="0" smtClean="0"/>
              <a:t>Hiroshi Matsumoto (JA Broader Approach, IFMIF)</a:t>
            </a:r>
          </a:p>
          <a:p>
            <a:pPr marL="508000" indent="-280988">
              <a:lnSpc>
                <a:spcPct val="110000"/>
              </a:lnSpc>
              <a:spcBef>
                <a:spcPts val="0"/>
              </a:spcBef>
              <a:spcAft>
                <a:spcPts val="600"/>
              </a:spcAft>
            </a:pPr>
            <a:r>
              <a:rPr lang="en-US" sz="2400" dirty="0" smtClean="0"/>
              <a:t>Chuck Kessel (PPPL, U.S. FNS Pathway Study Chair)</a:t>
            </a:r>
          </a:p>
          <a:p>
            <a:pPr marL="514350" indent="-514350">
              <a:lnSpc>
                <a:spcPct val="110000"/>
              </a:lnSpc>
              <a:spcBef>
                <a:spcPts val="600"/>
              </a:spcBef>
              <a:spcAft>
                <a:spcPts val="600"/>
              </a:spcAft>
              <a:buNone/>
            </a:pPr>
            <a:r>
              <a:rPr lang="en-US" b="1" dirty="0" smtClean="0">
                <a:solidFill>
                  <a:srgbClr val="1E1FFF"/>
                </a:solidFill>
              </a:rPr>
              <a:t>2.	Panel Discussion</a:t>
            </a:r>
          </a:p>
          <a:p>
            <a:pPr marL="508000" indent="-508000">
              <a:lnSpc>
                <a:spcPct val="110000"/>
              </a:lnSpc>
              <a:spcBef>
                <a:spcPts val="0"/>
              </a:spcBef>
              <a:spcAft>
                <a:spcPts val="600"/>
              </a:spcAft>
              <a:buNone/>
            </a:pPr>
            <a:r>
              <a:rPr lang="en-US" sz="2400" b="1" dirty="0" smtClean="0">
                <a:solidFill>
                  <a:srgbClr val="1E1FFF"/>
                </a:solidFill>
              </a:rPr>
              <a:t>	</a:t>
            </a:r>
            <a:r>
              <a:rPr lang="en-US" sz="2400" dirty="0" smtClean="0">
                <a:solidFill>
                  <a:srgbClr val="1E1FFF"/>
                </a:solidFill>
              </a:rPr>
              <a:t>Open Q&amp;A until 8:30 p.m.</a:t>
            </a:r>
          </a:p>
          <a:p>
            <a:pPr marL="280988" indent="-280988">
              <a:lnSpc>
                <a:spcPct val="110000"/>
              </a:lnSpc>
              <a:spcBef>
                <a:spcPts val="0"/>
              </a:spcBef>
              <a:spcAft>
                <a:spcPts val="600"/>
              </a:spcAft>
              <a:buNone/>
            </a:pPr>
            <a:endParaRPr lang="en-US" sz="2400" dirty="0" smtClean="0"/>
          </a:p>
          <a:p>
            <a:pPr marL="280988" indent="-280988">
              <a:lnSpc>
                <a:spcPct val="110000"/>
              </a:lnSpc>
              <a:spcBef>
                <a:spcPts val="0"/>
              </a:spcBef>
              <a:spcAft>
                <a:spcPts val="600"/>
              </a:spcAft>
              <a:buNone/>
            </a:pPr>
            <a:endParaRPr lang="en-US" sz="2400" dirty="0" smtClean="0"/>
          </a:p>
          <a:p>
            <a:pPr marL="280988" indent="-280988">
              <a:lnSpc>
                <a:spcPct val="110000"/>
              </a:lnSpc>
              <a:spcBef>
                <a:spcPts val="0"/>
              </a:spcBef>
              <a:spcAft>
                <a:spcPts val="600"/>
              </a:spcAft>
            </a:pP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HN PPP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26218</TotalTime>
  <Words>273</Words>
  <Application>Microsoft Macintosh PowerPoint</Application>
  <PresentationFormat>On-screen Show (4:3)</PresentationFormat>
  <Paragraphs>28</Paragraphs>
  <Slides>3</Slides>
  <Notes>0</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GHN PPPL</vt:lpstr>
      <vt:lpstr>From ITER to DEMO – Technology Towards Fusion Power</vt:lpstr>
      <vt:lpstr>Issues for Discussion</vt:lpstr>
      <vt:lpstr>Agenda</vt:lpstr>
    </vt:vector>
  </TitlesOfParts>
  <Company>Princeton Plasma Physics 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Princeton Plasma Physics Laboratory Earned Value Management System (EVMS) Overview</dc:title>
  <dc:creator>slangish</dc:creator>
  <cp:lastModifiedBy>Hutch Neilson</cp:lastModifiedBy>
  <cp:revision>1219</cp:revision>
  <cp:lastPrinted>2012-08-13T13:56:37Z</cp:lastPrinted>
  <dcterms:created xsi:type="dcterms:W3CDTF">2012-08-28T03:05:50Z</dcterms:created>
  <dcterms:modified xsi:type="dcterms:W3CDTF">2012-08-28T03:06:30Z</dcterms:modified>
</cp:coreProperties>
</file>